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Source Code Pro" panose="020B0604020202020204" charset="0"/>
      <p:regular r:id="rId11"/>
      <p:bold r:id="rId12"/>
    </p:embeddedFont>
    <p:embeddedFont>
      <p:font typeface="Amatic SC" panose="020B0604020202020204" charset="0"/>
      <p:regular r:id="rId13"/>
      <p:bold r:id="rId1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5" d="100"/>
          <a:sy n="115" d="100"/>
        </p:scale>
        <p:origin x="6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17078935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Shape 5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30259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33214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5595106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83382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Shape 7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766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6939109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675157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664477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8000"/>
            </a:lvl1pPr>
            <a:lvl2pPr lvl="1" algn="ctr">
              <a:spcBef>
                <a:spcPts val="0"/>
              </a:spcBef>
              <a:buSzPct val="100000"/>
              <a:defRPr sz="8000"/>
            </a:lvl2pPr>
            <a:lvl3pPr lvl="2" algn="ctr">
              <a:spcBef>
                <a:spcPts val="0"/>
              </a:spcBef>
              <a:buSzPct val="100000"/>
              <a:defRPr sz="8000"/>
            </a:lvl3pPr>
            <a:lvl4pPr lvl="3" algn="ctr">
              <a:spcBef>
                <a:spcPts val="0"/>
              </a:spcBef>
              <a:buSzPct val="100000"/>
              <a:defRPr sz="8000"/>
            </a:lvl4pPr>
            <a:lvl5pPr lvl="4" algn="ctr">
              <a:spcBef>
                <a:spcPts val="0"/>
              </a:spcBef>
              <a:buSzPct val="100000"/>
              <a:defRPr sz="8000"/>
            </a:lvl5pPr>
            <a:lvl6pPr lvl="5" algn="ctr">
              <a:spcBef>
                <a:spcPts val="0"/>
              </a:spcBef>
              <a:buSzPct val="100000"/>
              <a:defRPr sz="8000"/>
            </a:lvl6pPr>
            <a:lvl7pPr lvl="6" algn="ctr">
              <a:spcBef>
                <a:spcPts val="0"/>
              </a:spcBef>
              <a:buSzPct val="100000"/>
              <a:defRPr sz="8000"/>
            </a:lvl7pPr>
            <a:lvl8pPr lvl="7" algn="ctr">
              <a:spcBef>
                <a:spcPts val="0"/>
              </a:spcBef>
              <a:buSzPct val="100000"/>
              <a:defRPr sz="8000"/>
            </a:lvl8pPr>
            <a:lvl9pPr lvl="8" algn="ctr">
              <a:spcBef>
                <a:spcPts val="0"/>
              </a:spcBef>
              <a:buSzPct val="100000"/>
              <a:defRPr sz="8000"/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defRPr sz="12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 algn="ctr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lIns="91425" tIns="91425" rIns="91425" bIns="91425" anchor="ctr" anchorCtr="0"/>
          <a:lstStyle>
            <a:lvl1pPr lvl="0" algn="ctr">
              <a:spcBef>
                <a:spcPts val="0"/>
              </a:spcBef>
              <a:buSzPct val="100000"/>
              <a:defRPr sz="4800"/>
            </a:lvl1pPr>
            <a:lvl2pPr lvl="1" algn="ctr">
              <a:spcBef>
                <a:spcPts val="0"/>
              </a:spcBef>
              <a:buSzPct val="100000"/>
              <a:defRPr sz="4800"/>
            </a:lvl2pPr>
            <a:lvl3pPr lvl="2" algn="ctr">
              <a:spcBef>
                <a:spcPts val="0"/>
              </a:spcBef>
              <a:buSzPct val="100000"/>
              <a:defRPr sz="4800"/>
            </a:lvl3pPr>
            <a:lvl4pPr lvl="3" algn="ctr">
              <a:spcBef>
                <a:spcPts val="0"/>
              </a:spcBef>
              <a:buSzPct val="100000"/>
              <a:defRPr sz="4800"/>
            </a:lvl4pPr>
            <a:lvl5pPr lvl="4" algn="ctr">
              <a:spcBef>
                <a:spcPts val="0"/>
              </a:spcBef>
              <a:buSzPct val="100000"/>
              <a:defRPr sz="4800"/>
            </a:lvl5pPr>
            <a:lvl6pPr lvl="5" algn="ctr">
              <a:spcBef>
                <a:spcPts val="0"/>
              </a:spcBef>
              <a:buSzPct val="100000"/>
              <a:defRPr sz="4800"/>
            </a:lvl6pPr>
            <a:lvl7pPr lvl="6" algn="ctr">
              <a:spcBef>
                <a:spcPts val="0"/>
              </a:spcBef>
              <a:buSzPct val="100000"/>
              <a:defRPr sz="4800"/>
            </a:lvl7pPr>
            <a:lvl8pPr lvl="7" algn="ctr">
              <a:spcBef>
                <a:spcPts val="0"/>
              </a:spcBef>
              <a:buSzPct val="100000"/>
              <a:defRPr sz="4800"/>
            </a:lvl8pPr>
            <a:lvl9pPr lvl="8" algn="ctr">
              <a:spcBef>
                <a:spcPts val="0"/>
              </a:spcBef>
              <a:buSzPct val="100000"/>
              <a:defRPr sz="4800"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4000"/>
            </a:lvl1pPr>
            <a:lvl2pPr lvl="1">
              <a:spcBef>
                <a:spcPts val="0"/>
              </a:spcBef>
              <a:buSzPct val="100000"/>
              <a:defRPr sz="4000"/>
            </a:lvl2pPr>
            <a:lvl3pPr lvl="2">
              <a:spcBef>
                <a:spcPts val="0"/>
              </a:spcBef>
              <a:buSzPct val="100000"/>
              <a:defRPr sz="4000"/>
            </a:lvl3pPr>
            <a:lvl4pPr lvl="3">
              <a:spcBef>
                <a:spcPts val="0"/>
              </a:spcBef>
              <a:buSzPct val="100000"/>
              <a:defRPr sz="4000"/>
            </a:lvl4pPr>
            <a:lvl5pPr lvl="4">
              <a:spcBef>
                <a:spcPts val="0"/>
              </a:spcBef>
              <a:buSzPct val="100000"/>
              <a:defRPr sz="4000"/>
            </a:lvl5pPr>
            <a:lvl6pPr lvl="5">
              <a:spcBef>
                <a:spcPts val="0"/>
              </a:spcBef>
              <a:buSzPct val="100000"/>
              <a:defRPr sz="4000"/>
            </a:lvl6pPr>
            <a:lvl7pPr lvl="6">
              <a:spcBef>
                <a:spcPts val="0"/>
              </a:spcBef>
              <a:buSzPct val="100000"/>
              <a:defRPr sz="4000"/>
            </a:lvl7pPr>
            <a:lvl8pPr lvl="7">
              <a:spcBef>
                <a:spcPts val="0"/>
              </a:spcBef>
              <a:buSzPct val="100000"/>
              <a:defRPr sz="4000"/>
            </a:lvl8pPr>
            <a:lvl9pPr lvl="8">
              <a:spcBef>
                <a:spcPts val="0"/>
              </a:spcBef>
              <a:buSzPct val="100000"/>
              <a:defRPr sz="4000"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>
              <a:spcBef>
                <a:spcPts val="0"/>
              </a:spcBef>
              <a:buSzPct val="100000"/>
              <a:defRPr sz="3000"/>
            </a:lvl1pPr>
            <a:lvl2pPr lvl="1">
              <a:spcBef>
                <a:spcPts val="0"/>
              </a:spcBef>
              <a:buSzPct val="100000"/>
              <a:defRPr sz="3000"/>
            </a:lvl2pPr>
            <a:lvl3pPr lvl="2">
              <a:spcBef>
                <a:spcPts val="0"/>
              </a:spcBef>
              <a:buSzPct val="100000"/>
              <a:defRPr sz="3000"/>
            </a:lvl3pPr>
            <a:lvl4pPr lvl="3">
              <a:spcBef>
                <a:spcPts val="0"/>
              </a:spcBef>
              <a:buSzPct val="100000"/>
              <a:defRPr sz="3000"/>
            </a:lvl4pPr>
            <a:lvl5pPr lvl="4">
              <a:spcBef>
                <a:spcPts val="0"/>
              </a:spcBef>
              <a:buSzPct val="100000"/>
              <a:defRPr sz="3000"/>
            </a:lvl5pPr>
            <a:lvl6pPr lvl="5">
              <a:spcBef>
                <a:spcPts val="0"/>
              </a:spcBef>
              <a:buSzPct val="100000"/>
              <a:defRPr sz="3000"/>
            </a:lvl6pPr>
            <a:lvl7pPr lvl="6">
              <a:spcBef>
                <a:spcPts val="0"/>
              </a:spcBef>
              <a:buSzPct val="100000"/>
              <a:defRPr sz="3000"/>
            </a:lvl7pPr>
            <a:lvl8pPr lvl="7">
              <a:spcBef>
                <a:spcPts val="0"/>
              </a:spcBef>
              <a:buSzPct val="100000"/>
              <a:defRPr sz="3000"/>
            </a:lvl8pPr>
            <a:lvl9pPr lvl="8">
              <a:spcBef>
                <a:spcPts val="0"/>
              </a:spcBef>
              <a:buSzPct val="100000"/>
              <a:defRPr sz="3000"/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  <a:endParaRPr lang="es">
              <a:solidFill>
                <a:schemeClr val="lt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cxnSp>
        <p:nvCxnSpPr>
          <p:cNvPr id="38" name="Shape 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algn="ctr">
              <a:spcBef>
                <a:spcPts val="0"/>
              </a:spcBef>
              <a:buSzPct val="100000"/>
              <a:defRPr sz="5400"/>
            </a:lvl1pPr>
            <a:lvl2pPr lvl="1" algn="ctr">
              <a:spcBef>
                <a:spcPts val="0"/>
              </a:spcBef>
              <a:buSzPct val="100000"/>
              <a:defRPr sz="5400"/>
            </a:lvl2pPr>
            <a:lvl3pPr lvl="2" algn="ctr">
              <a:spcBef>
                <a:spcPts val="0"/>
              </a:spcBef>
              <a:buSzPct val="100000"/>
              <a:defRPr sz="5400"/>
            </a:lvl3pPr>
            <a:lvl4pPr lvl="3" algn="ctr">
              <a:spcBef>
                <a:spcPts val="0"/>
              </a:spcBef>
              <a:buSzPct val="100000"/>
              <a:defRPr sz="5400"/>
            </a:lvl4pPr>
            <a:lvl5pPr lvl="4" algn="ctr">
              <a:spcBef>
                <a:spcPts val="0"/>
              </a:spcBef>
              <a:buSzPct val="100000"/>
              <a:defRPr sz="5400"/>
            </a:lvl5pPr>
            <a:lvl6pPr lvl="5" algn="ctr">
              <a:spcBef>
                <a:spcPts val="0"/>
              </a:spcBef>
              <a:buSzPct val="100000"/>
              <a:defRPr sz="5400"/>
            </a:lvl6pPr>
            <a:lvl7pPr lvl="6" algn="ctr">
              <a:spcBef>
                <a:spcPts val="0"/>
              </a:spcBef>
              <a:buSzPct val="100000"/>
              <a:defRPr sz="5400"/>
            </a:lvl7pPr>
            <a:lvl8pPr lvl="7" algn="ctr">
              <a:spcBef>
                <a:spcPts val="0"/>
              </a:spcBef>
              <a:buSzPct val="100000"/>
              <a:defRPr sz="5400"/>
            </a:lvl8pPr>
            <a:lvl9pPr lvl="8" algn="ctr">
              <a:spcBef>
                <a:spcPts val="0"/>
              </a:spcBef>
              <a:buSzPct val="100000"/>
              <a:defRPr sz="5400"/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subTitle" idx="1"/>
          </p:nvPr>
        </p:nvSpPr>
        <p:spPr>
          <a:xfrm>
            <a:off x="265500" y="2845222"/>
            <a:ext cx="4045200" cy="1345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18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defRPr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  <a:endParaRPr lang="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buClr>
                <a:schemeClr val="accent1"/>
              </a:buClr>
              <a:buSzPct val="1000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Source Code Pro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Source Code Pro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‹#›</a:t>
            </a:fld>
            <a:endParaRPr lang="es" sz="1000">
              <a:solidFill>
                <a:schemeClr val="accent1"/>
              </a:solidFill>
              <a:latin typeface="Source Code Pro"/>
              <a:ea typeface="Source Code Pro"/>
              <a:cs typeface="Source Code Pro"/>
              <a:sym typeface="Source Code Pro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Legislación para la defensa y conservación del ½ ambiente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Por: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Diego Navarro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                       En la constitución política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Dentro de la constitución política de Colombia se encuentran varios artículos relacionados con el medio ambiente y su conservación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Título ll - Capítulo lV - De la protección y aplicación de los derechos</a:t>
            </a:r>
          </a:p>
        </p:txBody>
      </p:sp>
      <p:sp>
        <p:nvSpPr>
          <p:cNvPr id="69" name="Shape 69"/>
          <p:cNvSpPr txBox="1">
            <a:spLocks noGrp="1"/>
          </p:cNvSpPr>
          <p:nvPr>
            <p:ph type="body" idx="1"/>
          </p:nvPr>
        </p:nvSpPr>
        <p:spPr>
          <a:xfrm>
            <a:off x="311700" y="1360400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Artículo 88: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 La ley regulará las acciones populares para la protección de los derechos e intereses colectivos, relacionados con el patrimonio, el espacio, la seguridad y la salubridad públicos, la moral administrativa, el ambiente, la libre competencia económica y otros de similar naturaleza que se definen en ella.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Capítulo V - De los deberes y obligaciones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Artículo 95: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8. Proteger los recursos culturales y naturales del país y velar por la conservación de un ambiente sano;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Titulo lll - Capítulo lV - Del Territorio</a:t>
            </a:r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 b="1"/>
              <a:t>Artículo 101:   </a:t>
            </a:r>
            <a:r>
              <a:rPr lang="es"/>
              <a:t>Forman parte de Colombia, además del territorio continental, el archipiélago de San Andrés, Providencia, y Santa Catalina, la Isla de Malpelo y demás islas, islotes, cayos, morros y bancos que le pertenecen.</a:t>
            </a:r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endParaRPr/>
          </a:p>
          <a:p>
            <a:pPr lvl="0">
              <a:spcBef>
                <a:spcPts val="0"/>
              </a:spcBef>
              <a:buNone/>
            </a:pPr>
            <a:r>
              <a:rPr lang="es"/>
              <a:t>esto implica que Colombia se compromete a cuidar sus ecosistemas y las especies que allí habitan 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Titulo X - Capítulo I - De la contraloría general de la república </a:t>
            </a:r>
          </a:p>
        </p:txBody>
      </p:sp>
      <p:sp>
        <p:nvSpPr>
          <p:cNvPr id="87" name="Shape 87"/>
          <p:cNvSpPr txBox="1">
            <a:spLocks noGrp="1"/>
          </p:cNvSpPr>
          <p:nvPr>
            <p:ph type="body" idx="1"/>
          </p:nvPr>
        </p:nvSpPr>
        <p:spPr>
          <a:xfrm>
            <a:off x="311700" y="1432675"/>
            <a:ext cx="8520600" cy="3416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Artículo 268: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7. Presentar al Congreso de la República un informe anual sobre el estado de los recursos naturales y del ambiente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0" y="436000"/>
            <a:ext cx="8832300" cy="5727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Capítulo ll - De los artículos de control </a:t>
            </a:r>
          </a:p>
        </p:txBody>
      </p:sp>
      <p:sp>
        <p:nvSpPr>
          <p:cNvPr id="93" name="Shape 93"/>
          <p:cNvSpPr txBox="1">
            <a:spLocks noGrp="1"/>
          </p:cNvSpPr>
          <p:nvPr>
            <p:ph type="body" idx="1"/>
          </p:nvPr>
        </p:nvSpPr>
        <p:spPr>
          <a:xfrm>
            <a:off x="311700" y="1441700"/>
            <a:ext cx="8520600" cy="3127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Artículo 277: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El PGN, por sí o por medio de sí o de sus delegados y agentes, tendrá las siguientes funciones: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4. Defender los intereses colectivos, en especial el ambiente.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s"/>
              <a:t>Título Xl - Capítulo lV - Del régimen especial</a:t>
            </a:r>
          </a:p>
        </p:txBody>
      </p:sp>
      <p:sp>
        <p:nvSpPr>
          <p:cNvPr id="99" name="Shape 99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Artículo 331: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Créase la Corporación Autónoma Regional del Río Grande de la Magdalena encargada de la recuperación de la navegación, de la actividad portuaria, la adecuación y la conservación de tierras, la generación y distribución de energía y el aprovechamiento y preservación del ambiente, los recursos ictiológicos y demás recursos naturales renovables.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ach-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356</Words>
  <Application>Microsoft Office PowerPoint</Application>
  <PresentationFormat>On-screen Show (16:9)</PresentationFormat>
  <Paragraphs>26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Source Code Pro</vt:lpstr>
      <vt:lpstr>Arial</vt:lpstr>
      <vt:lpstr>Amatic SC</vt:lpstr>
      <vt:lpstr>beach-day</vt:lpstr>
      <vt:lpstr>Legislación para la defensa y conservación del ½ ambiente</vt:lpstr>
      <vt:lpstr>                       En la constitución política</vt:lpstr>
      <vt:lpstr>Título ll - Capítulo lV - De la protección y aplicación de los derechos</vt:lpstr>
      <vt:lpstr>Capítulo V - De los deberes y obligaciones</vt:lpstr>
      <vt:lpstr>Titulo lll - Capítulo lV - Del Territorio</vt:lpstr>
      <vt:lpstr>Titulo X - Capítulo I - De la contraloría general de la república </vt:lpstr>
      <vt:lpstr>Capítulo ll - De los artículos de control </vt:lpstr>
      <vt:lpstr>Título Xl - Capítulo lV - Del régimen especial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Legislación para la defensa y conservación del ½ ambiente</dc:title>
  <dc:creator>biviana ramirez</dc:creator>
  <cp:lastModifiedBy>biviana ramirez</cp:lastModifiedBy>
  <cp:revision>1</cp:revision>
  <dcterms:modified xsi:type="dcterms:W3CDTF">2016-10-31T16:53:21Z</dcterms:modified>
</cp:coreProperties>
</file>